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83" r:id="rId4"/>
    <p:sldId id="259" r:id="rId5"/>
    <p:sldId id="280" r:id="rId6"/>
    <p:sldId id="292" r:id="rId7"/>
    <p:sldId id="263" r:id="rId8"/>
    <p:sldId id="287" r:id="rId9"/>
    <p:sldId id="264" r:id="rId10"/>
    <p:sldId id="286" r:id="rId11"/>
    <p:sldId id="288" r:id="rId12"/>
    <p:sldId id="289" r:id="rId13"/>
    <p:sldId id="290" r:id="rId14"/>
    <p:sldId id="291" r:id="rId15"/>
    <p:sldId id="293" r:id="rId16"/>
    <p:sldId id="279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pura.k" initials="T" lastIdx="1" clrIdx="0">
    <p:extLst>
      <p:ext uri="{19B8F6BF-5375-455C-9EA6-DF929625EA0E}">
        <p15:presenceInfo xmlns:p15="http://schemas.microsoft.com/office/powerpoint/2012/main" userId="6919757083c2af9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49E7AD-86DF-603A-0C08-D453BF84C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F371C7A-5882-67F1-5E45-8DBCDF21E0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DDA2CFD-BAF5-F539-C5AB-1392302BE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52438D9-E772-8FE8-E5C1-603091C77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4F46A49-8BA6-FFC9-DBAF-C2E0CBEEB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110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7B58F03-01E4-8181-9187-3649D1820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9096608-987D-FA91-464E-7AAD18572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4C989A8-20A1-2AD8-C8DD-8867C5E15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5F359F-11F1-EFBE-36DC-1BC443139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2C33F74-0D4D-1D10-AB4D-534CAD13B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6226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49F27D5F-A3CC-B158-3439-A71D01AA18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8ED6EDB-BD4A-7251-AE30-ADBAD6C0D1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D87009B-EE01-6A8B-CD12-B6A1FE1A8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0888124-C817-C101-821A-D7A932697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C93F26E-3189-E5A6-0C9D-4FFD51C0C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471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F09B45-AB8D-F95B-238B-42E974568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AA9A1FD-1A5C-5755-2D60-7B96DADC8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FB5DC67-1B34-75C4-02F9-B43AC1663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16C8686-4C56-3463-C84D-D15C58C8E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0F361B4-FEE4-D510-6C2F-EEEF20206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5511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E9B9FC7-8DF1-C04D-C53D-ECA66EC19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8304BE1-3A9F-BC2F-2F6F-A6EC5CB10A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314E3DE-BD6E-D08C-0AD7-ABAEB4F9B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13264EF-87C6-9AD1-BDEE-AAD16DEE9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F4B7412-F792-583A-8802-94B6D8C83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7874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F1D18D-6ABE-AB33-7DA3-1891FC86E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786E083-DFAF-9765-2735-E0EA10CE7F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C073144-9B2A-2ECA-ED9C-BF1C97FCF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6AEFA36-5924-76C0-40E2-6D3015C33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D6E6E0C-25ED-16A9-6420-BD2D28FFE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1191A59-9B22-40D3-76CC-38FB7B903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2968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517DD8-0139-6827-026E-1395DAC4E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5BE7473-1ED1-4D38-D508-043C599D3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390EA14-45B2-C31C-23F5-A3BC02226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ED18410-9B05-3F60-AFBB-56F39381DD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CF3B21C-C880-1F99-E9B1-F93F54ABC4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7D31FA93-86C5-5080-0E89-EB8F9CE64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57473A4-408B-1570-CDA4-637C3A3A4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790AD99-5AA3-D16A-18F8-2380BA379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7911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A313A1-FE4F-4EBA-0802-99B8C41E6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E344A1B-B039-250E-3BB4-3ED5123B4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C4D9866-8FB4-9687-787E-D3EC2149A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D5F9AA9-93D6-3247-CF5F-9133593BF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005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DF4FC5F-0119-801B-F430-2E935C0FB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05277BD-ABD8-5472-175C-817A75053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BD1FD4E-BE33-66E5-5696-F56D562C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16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3A472C-07C2-C546-EB64-F3FA36602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3F397CD-2E34-D915-E1DB-F51BA265D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5F97879-0F5A-8D5C-183C-62663E9082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8B0E673-0463-6D05-D841-89EE97C00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BDF8853-D967-A699-9672-5402169A7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27D78AD-65EB-4783-7C88-E9D36AA76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1577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2F7834-DEE7-6C13-2806-05BEE54DA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6E9B1A9-C574-5D51-A815-DE7479E8D7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307DFCD-7E32-37B4-F43A-EA1BB39A0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044A9D4-7FDA-9178-964C-6AD98A233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153E4D1-7A27-2CE9-F12E-48BE78FB7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D2A06A3-5750-F690-DBAA-5B0A5E233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8625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1767372-EEA1-D39F-91D8-B5CECD4F8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92B5F73-0469-5A92-3220-57B43344C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885B378-AB27-7BC4-6574-53C9AF9EBE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C01B27-B10F-4856-999D-2BA03B3CB3A3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4EFE657-3ED8-EEEC-A1C6-ECF2159FCB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E405453-FB09-C5CD-6E78-EB82C64CD9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1F4EB-1E20-4797-9F09-E3E7001F86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50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DBD8E3-D549-DF2F-2016-68DCE3147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4585" y="1906954"/>
            <a:ext cx="9144000" cy="672978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Library Catalog System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1AAC7C9-AFF3-0991-A36F-1271F56FF1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7969" y="5202238"/>
            <a:ext cx="4876800" cy="1655762"/>
          </a:xfrm>
        </p:spPr>
        <p:txBody>
          <a:bodyPr>
            <a:normAutofit/>
          </a:bodyPr>
          <a:lstStyle/>
          <a:p>
            <a:r>
              <a:rPr lang="en-IN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– </a:t>
            </a:r>
          </a:p>
          <a:p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 </a:t>
            </a:r>
            <a:r>
              <a:rPr lang="en-IN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Venkata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Sainath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Reddy(192373040)</a:t>
            </a:r>
          </a:p>
          <a:p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 Vishnu </a:t>
            </a:r>
            <a:r>
              <a:rPr lang="en-IN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Vardhan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Reddy(192372175)</a:t>
            </a: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87;p13">
            <a:extLst>
              <a:ext uri="{FF2B5EF4-FFF2-40B4-BE49-F238E27FC236}">
                <a16:creationId xmlns:a16="http://schemas.microsoft.com/office/drawing/2014/main" xmlns="" id="{8255F884-3522-4664-5388-3EFC13DC435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245012" y="352031"/>
            <a:ext cx="1769940" cy="1364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86;p13">
            <a:extLst>
              <a:ext uri="{FF2B5EF4-FFF2-40B4-BE49-F238E27FC236}">
                <a16:creationId xmlns:a16="http://schemas.microsoft.com/office/drawing/2014/main" xmlns="" id="{9D0684FB-4526-D790-97FB-30B2054B9B2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048" y="223046"/>
            <a:ext cx="1769940" cy="149378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xmlns="" id="{11AAC7C9-AFF3-0991-A36F-1271F56FF126}"/>
              </a:ext>
            </a:extLst>
          </p:cNvPr>
          <p:cNvSpPr txBox="1">
            <a:spLocks/>
          </p:cNvSpPr>
          <p:nvPr/>
        </p:nvSpPr>
        <p:spPr>
          <a:xfrm>
            <a:off x="177048" y="4845539"/>
            <a:ext cx="3941660" cy="24520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Guided by – </a:t>
            </a:r>
          </a:p>
          <a:p>
            <a:r>
              <a:rPr lang="en-IN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S. </a:t>
            </a:r>
            <a:r>
              <a:rPr lang="en-IN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Saranniya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(Assistant Professor)</a:t>
            </a:r>
            <a:b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SIMATS Engineering</a:t>
            </a:r>
          </a:p>
          <a:p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DR. MS. </a:t>
            </a:r>
            <a:r>
              <a:rPr lang="en-IN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Sarvannan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(Professor)</a:t>
            </a:r>
          </a:p>
          <a:p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SIMATS Engineering</a:t>
            </a: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xmlns="" id="{11AAC7C9-AFF3-0991-A36F-1271F56FF126}"/>
              </a:ext>
            </a:extLst>
          </p:cNvPr>
          <p:cNvSpPr txBox="1">
            <a:spLocks/>
          </p:cNvSpPr>
          <p:nvPr/>
        </p:nvSpPr>
        <p:spPr>
          <a:xfrm>
            <a:off x="2543907" y="2770052"/>
            <a:ext cx="6717323" cy="858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Course Code: 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CSA1122</a:t>
            </a:r>
          </a:p>
          <a:p>
            <a:r>
              <a:rPr lang="en-IN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Course: 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 Oriented Analysis and Design for System Simulation</a:t>
            </a:r>
          </a:p>
        </p:txBody>
      </p:sp>
    </p:spTree>
    <p:extLst>
      <p:ext uri="{BB962C8B-B14F-4D97-AF65-F5344CB8AC3E}">
        <p14:creationId xmlns:p14="http://schemas.microsoft.com/office/powerpoint/2010/main" val="1235280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435CAA-5CB8-484A-AFA5-3D634F9B4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422" y="142596"/>
            <a:ext cx="10515600" cy="883138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</p:txBody>
      </p:sp>
      <p:pic>
        <p:nvPicPr>
          <p:cNvPr id="8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7905" y="188496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55594" y="93728"/>
            <a:ext cx="2246312" cy="14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916" y="2305539"/>
            <a:ext cx="4840337" cy="442741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0" t="3419" r="12681" b="2678"/>
          <a:stretch/>
        </p:blipFill>
        <p:spPr>
          <a:xfrm>
            <a:off x="6666522" y="2305539"/>
            <a:ext cx="5180675" cy="424375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62000" y="1830973"/>
            <a:ext cx="1688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26827" y="1830973"/>
            <a:ext cx="2145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</a:p>
        </p:txBody>
      </p:sp>
    </p:spTree>
    <p:extLst>
      <p:ext uri="{BB962C8B-B14F-4D97-AF65-F5344CB8AC3E}">
        <p14:creationId xmlns:p14="http://schemas.microsoft.com/office/powerpoint/2010/main" val="727705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5061" y="1681894"/>
            <a:ext cx="928997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Handles research materials, journals, and advanced searches for researchers</a:t>
            </a:r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75447" y="638761"/>
            <a:ext cx="293541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</a:t>
            </a:r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- 2  </a:t>
            </a:r>
            <a:endParaRPr lang="en-IN" sz="4000" dirty="0"/>
          </a:p>
        </p:txBody>
      </p:sp>
      <p:pic>
        <p:nvPicPr>
          <p:cNvPr id="4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7905" y="188496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27783" y="256173"/>
            <a:ext cx="2246312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752354" y="3001551"/>
            <a:ext cx="1057926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Enable researchers to efficiently search, access, and manage research papers, journals, and publications with advanced filtering and categorization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Concepts Used: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Encapsulation: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Secures detailed research materials and author information.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Inheritance: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ResearcherUser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 inherits common features from User class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5322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7905" y="188496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27783" y="256173"/>
            <a:ext cx="2246312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2429178" y="613430"/>
            <a:ext cx="711605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Solutions &amp; Recommendations:</a:t>
            </a:r>
            <a:endParaRPr lang="en-IN" sz="4000" dirty="0"/>
          </a:p>
        </p:txBody>
      </p:sp>
      <p:sp>
        <p:nvSpPr>
          <p:cNvPr id="7" name="Rectangle 6"/>
          <p:cNvSpPr/>
          <p:nvPr/>
        </p:nvSpPr>
        <p:spPr>
          <a:xfrm>
            <a:off x="593969" y="2078598"/>
            <a:ext cx="1102750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an advanced research catalog using Inheritance for reusability and Encapsulation for data protection.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search efficiency by adding filtering options (author, domain, publication year).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a structured data model connecting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ResearcherUser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Catalog, Book, and Author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Suggested future scope: enable collaboration tools for researchers to share or cite resources.</a:t>
            </a:r>
          </a:p>
        </p:txBody>
      </p:sp>
    </p:spTree>
    <p:extLst>
      <p:ext uri="{BB962C8B-B14F-4D97-AF65-F5344CB8AC3E}">
        <p14:creationId xmlns:p14="http://schemas.microsoft.com/office/powerpoint/2010/main" val="1835188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89361" y="312516"/>
            <a:ext cx="1782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7905" y="188496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27783" y="256173"/>
            <a:ext cx="2246312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/>
          <p:cNvSpPr/>
          <p:nvPr/>
        </p:nvSpPr>
        <p:spPr>
          <a:xfrm>
            <a:off x="1227016" y="2405404"/>
            <a:ext cx="9198707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efficiently supports advanced search and access to research materials.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Demonstrated successful use of Inheritance for modular design and code reusability.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researcher productivity by enabling organized and quick access to academic resources.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smooth interaction between classes, ensuring secure and scalable system performance.</a:t>
            </a:r>
          </a:p>
        </p:txBody>
      </p:sp>
    </p:spTree>
    <p:extLst>
      <p:ext uri="{BB962C8B-B14F-4D97-AF65-F5344CB8AC3E}">
        <p14:creationId xmlns:p14="http://schemas.microsoft.com/office/powerpoint/2010/main" val="1352375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59485" y="428263"/>
            <a:ext cx="26158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7905" y="188496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27783" y="256173"/>
            <a:ext cx="2246312" cy="14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65" t="-527" r="11895" b="527"/>
          <a:stretch/>
        </p:blipFill>
        <p:spPr>
          <a:xfrm>
            <a:off x="343876" y="2188307"/>
            <a:ext cx="5939693" cy="44508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22" r="12161"/>
          <a:stretch/>
        </p:blipFill>
        <p:spPr>
          <a:xfrm>
            <a:off x="7496490" y="2289908"/>
            <a:ext cx="4462585" cy="45680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9600" y="1678573"/>
            <a:ext cx="1688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569570" y="1790593"/>
            <a:ext cx="1887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Diagram</a:t>
            </a:r>
          </a:p>
        </p:txBody>
      </p:sp>
    </p:spTree>
    <p:extLst>
      <p:ext uri="{BB962C8B-B14F-4D97-AF65-F5344CB8AC3E}">
        <p14:creationId xmlns:p14="http://schemas.microsoft.com/office/powerpoint/2010/main" val="203892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7905" y="188496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27783" y="256173"/>
            <a:ext cx="2246312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3602892" y="570523"/>
            <a:ext cx="3501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Overall Output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724" y="1352062"/>
            <a:ext cx="7510584" cy="550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76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32016C-849E-9F1D-9968-70600095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5694" y="523675"/>
            <a:ext cx="10515600" cy="1024983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pic>
        <p:nvPicPr>
          <p:cNvPr id="4" name="Google Shape;244;p35">
            <a:extLst>
              <a:ext uri="{FF2B5EF4-FFF2-40B4-BE49-F238E27FC236}">
                <a16:creationId xmlns:a16="http://schemas.microsoft.com/office/drawing/2014/main" xmlns="" id="{B31D1231-2AA6-67CC-7B3A-95A06C8E99C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2396" y="146091"/>
            <a:ext cx="1822868" cy="1171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245;p35">
            <a:extLst>
              <a:ext uri="{FF2B5EF4-FFF2-40B4-BE49-F238E27FC236}">
                <a16:creationId xmlns:a16="http://schemas.microsoft.com/office/drawing/2014/main" xmlns="" id="{94DF6AC8-1E96-5B9F-812E-0ED0823A70C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55238" y="76763"/>
            <a:ext cx="2036762" cy="130973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498165" y="1612598"/>
            <a:ext cx="10709214" cy="4926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Library Catalog System was successfully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using Encapsulation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Inheritance, and Polymorphism — to create an efficient and scalable platform for managing and searching books.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was divided into two specialized modules: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1 – Library Catalog System for Students: Focused on providing students with easy access to textbooks and academic resources through secure data handling (encapsulation) and flexible search features (polymorphism).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2 – Library Catalog System for Researchers: Designed to support advanced search, categorization, and research material management using encapsulation and inheritance for data reusability and efficient record handling.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Together, these modules ensure a smooth and intelligent library experience for both students and researchers, improving resource accessibility, operational efficiency, and user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satisfaction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8710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55C30D-23F5-1B78-C771-58BAC5255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8681" y="143149"/>
            <a:ext cx="10515600" cy="1325563"/>
          </a:xfrm>
        </p:spPr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FC7A25-2872-9058-28FB-EA228E76A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206" y="2060294"/>
            <a:ext cx="10391192" cy="5424894"/>
          </a:xfrm>
        </p:spPr>
        <p:txBody>
          <a:bodyPr>
            <a:no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2400" dirty="0" err="1"/>
              <a:t>Salaba</a:t>
            </a:r>
            <a:r>
              <a:rPr lang="en-US" sz="2400" dirty="0"/>
              <a:t>, A., &amp; Chan, L. M. (2023). </a:t>
            </a:r>
            <a:r>
              <a:rPr lang="en-US" sz="2400" i="1" dirty="0"/>
              <a:t>Cataloging and classification: an introduction</a:t>
            </a:r>
            <a:r>
              <a:rPr lang="en-US" sz="2400" dirty="0"/>
              <a:t>. </a:t>
            </a:r>
            <a:r>
              <a:rPr lang="en-US" sz="2400" dirty="0" err="1"/>
              <a:t>Rowman</a:t>
            </a:r>
            <a:r>
              <a:rPr lang="en-US" sz="2400" dirty="0"/>
              <a:t> &amp; Littlefield</a:t>
            </a:r>
            <a:r>
              <a:rPr lang="en-US" sz="2400" dirty="0" smtClean="0"/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IN" sz="2400" dirty="0"/>
              <a:t>Khan, H., DeMarco, C., </a:t>
            </a:r>
            <a:r>
              <a:rPr lang="en-IN" sz="2400" dirty="0" err="1"/>
              <a:t>Fernsebner</a:t>
            </a:r>
            <a:r>
              <a:rPr lang="en-IN" sz="2400" dirty="0"/>
              <a:t> </a:t>
            </a:r>
            <a:r>
              <a:rPr lang="en-IN" sz="2400" dirty="0" err="1"/>
              <a:t>Eslao</a:t>
            </a:r>
            <a:r>
              <a:rPr lang="en-IN" sz="2400" dirty="0"/>
              <a:t>, C., Folsom, S., </a:t>
            </a:r>
            <a:r>
              <a:rPr lang="en-IN" sz="2400" dirty="0" err="1"/>
              <a:t>Kovari</a:t>
            </a:r>
            <a:r>
              <a:rPr lang="en-IN" sz="2400" dirty="0"/>
              <a:t>, J., Warner, S., ... &amp; </a:t>
            </a:r>
            <a:r>
              <a:rPr lang="en-IN" sz="2400" dirty="0" err="1"/>
              <a:t>Usong</a:t>
            </a:r>
            <a:r>
              <a:rPr lang="en-IN" sz="2400" dirty="0"/>
              <a:t>, A. (2022). Using linked data sources to enhance </a:t>
            </a:r>
            <a:r>
              <a:rPr lang="en-IN" sz="2400" dirty="0" err="1"/>
              <a:t>catalog</a:t>
            </a:r>
            <a:r>
              <a:rPr lang="en-IN" sz="2400" dirty="0"/>
              <a:t> discovery. </a:t>
            </a:r>
            <a:r>
              <a:rPr lang="en-IN" sz="2400" i="1" dirty="0"/>
              <a:t>KULA</a:t>
            </a:r>
            <a:r>
              <a:rPr lang="en-IN" sz="2400" dirty="0"/>
              <a:t>, </a:t>
            </a:r>
            <a:r>
              <a:rPr lang="en-IN" sz="2400" i="1" dirty="0"/>
              <a:t>6</a:t>
            </a:r>
            <a:r>
              <a:rPr lang="en-IN" sz="2400" dirty="0"/>
              <a:t>(3), 1-26</a:t>
            </a:r>
            <a:r>
              <a:rPr lang="en-IN" sz="2400" dirty="0" smtClean="0"/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err="1"/>
              <a:t>Hussain</a:t>
            </a:r>
            <a:r>
              <a:rPr lang="en-US" sz="2400" dirty="0"/>
              <a:t>, A. (2023). Use of artificial intelligence in the library services: prospects and challenges. </a:t>
            </a:r>
            <a:r>
              <a:rPr lang="en-US" sz="2400" i="1" dirty="0"/>
              <a:t>Library Hi Tech News</a:t>
            </a:r>
            <a:r>
              <a:rPr lang="en-US" sz="2400" dirty="0"/>
              <a:t>, </a:t>
            </a:r>
            <a:r>
              <a:rPr lang="en-US" sz="2400" i="1" dirty="0"/>
              <a:t>40</a:t>
            </a:r>
            <a:r>
              <a:rPr lang="en-US" sz="2400" dirty="0"/>
              <a:t>(2), 15-17</a:t>
            </a:r>
            <a:r>
              <a:rPr lang="en-US" sz="2400" dirty="0" smtClean="0"/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/>
              <a:t>Dong, E. (2021). Automating Cataloging Workflow of Library Traditional Materials. </a:t>
            </a:r>
            <a:r>
              <a:rPr lang="en-US" sz="2400" i="1" dirty="0"/>
              <a:t>International Journal of Librarianship</a:t>
            </a:r>
            <a:r>
              <a:rPr lang="en-US" sz="2400" dirty="0"/>
              <a:t>, </a:t>
            </a:r>
            <a:r>
              <a:rPr lang="en-US" sz="2400" i="1" dirty="0"/>
              <a:t>6</a:t>
            </a:r>
            <a:r>
              <a:rPr lang="en-US" sz="2400" dirty="0"/>
              <a:t>(1), 73-88</a:t>
            </a:r>
            <a:r>
              <a:rPr lang="en-US" sz="2400" dirty="0" smtClean="0"/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/>
              <a:t>Dong, E. (2021). Automating Cataloging Workflow of Library Traditional Materials. </a:t>
            </a:r>
            <a:r>
              <a:rPr lang="en-US" sz="2400" i="1" dirty="0"/>
              <a:t>International Journal of Librarianship</a:t>
            </a:r>
            <a:r>
              <a:rPr lang="en-US" sz="2400" dirty="0"/>
              <a:t>, </a:t>
            </a:r>
            <a:r>
              <a:rPr lang="en-US" sz="2400" i="1" dirty="0"/>
              <a:t>6</a:t>
            </a:r>
            <a:r>
              <a:rPr lang="en-US" sz="2400" dirty="0"/>
              <a:t>(1), 73-88.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236;p34">
            <a:extLst>
              <a:ext uri="{FF2B5EF4-FFF2-40B4-BE49-F238E27FC236}">
                <a16:creationId xmlns:a16="http://schemas.microsoft.com/office/drawing/2014/main" xmlns="" id="{386E2AC7-AEC2-5EA4-F5E4-E12DFEBB48E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5231" y="0"/>
            <a:ext cx="2041525" cy="1392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237;p34">
            <a:extLst>
              <a:ext uri="{FF2B5EF4-FFF2-40B4-BE49-F238E27FC236}">
                <a16:creationId xmlns:a16="http://schemas.microsoft.com/office/drawing/2014/main" xmlns="" id="{3B489209-92FB-1ED8-DBF5-0D7EF945BDC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21179" y="76475"/>
            <a:ext cx="2244725" cy="13922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27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0CFADA-F479-77F3-70D3-4B79B90BE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1441" y="405473"/>
            <a:ext cx="10515600" cy="914400"/>
          </a:xfrm>
        </p:spPr>
        <p:txBody>
          <a:bodyPr>
            <a:normAutofit/>
          </a:bodyPr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pic>
        <p:nvPicPr>
          <p:cNvPr id="7" name="Google Shape;94;p14">
            <a:extLst>
              <a:ext uri="{FF2B5EF4-FFF2-40B4-BE49-F238E27FC236}">
                <a16:creationId xmlns:a16="http://schemas.microsoft.com/office/drawing/2014/main" xmlns="" id="{CD6C7A7F-645C-4230-34ED-8EA0EAA6259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2925" y="141120"/>
            <a:ext cx="1427749" cy="1177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95;p14">
            <a:extLst>
              <a:ext uri="{FF2B5EF4-FFF2-40B4-BE49-F238E27FC236}">
                <a16:creationId xmlns:a16="http://schemas.microsoft.com/office/drawing/2014/main" xmlns="" id="{52D74815-7536-31CD-F63D-27366EA92A2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60038" y="204537"/>
            <a:ext cx="1731962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233112" y="2215629"/>
            <a:ext cx="11677534" cy="357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Libraries are essential parts of academic and professional institutions, providing access to books, journals, and digital materials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library systems often struggle with manual record-keeping, slow book tracking, and handling large amounts of data.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Library Catalog System aims to make managing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helps students and researchers efficiently find and manage resources.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modern approach improves accuracy, saves time, and enhances user experience within the library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38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36F9C97B-0B31-B675-7FB3-C968972BD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624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AutoShape 4" descr="Spotfire | Predictive Maintenance: Enhancing Equipment Reliability and  Reducing Downtime">
            <a:extLst>
              <a:ext uri="{FF2B5EF4-FFF2-40B4-BE49-F238E27FC236}">
                <a16:creationId xmlns:a16="http://schemas.microsoft.com/office/drawing/2014/main" xmlns="" id="{74F9F134-E030-240B-034E-62D2755491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721768" cy="3721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7905" y="188496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27783" y="256173"/>
            <a:ext cx="2246312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458120" y="1953699"/>
            <a:ext cx="6525542" cy="449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sz="2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Students and researchers face difficulty finding relevant books quickly in large libraries due to lack of organized catalog systems.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sz="2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Manual tracking of books, authors, and genres leads to inefficiency and errors in library management.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sz="2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Applying OOP principles can create a scalable, modular system for managing and searching books efficiently for both students and researchers.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726" y="1718642"/>
            <a:ext cx="5438274" cy="507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97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5A8334-0418-4594-6E39-CBD04609A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481" y="446005"/>
            <a:ext cx="10515600" cy="1042736"/>
          </a:xfrm>
        </p:spPr>
        <p:txBody>
          <a:bodyPr>
            <a:normAutofit/>
          </a:bodyPr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OBJECTIVES</a:t>
            </a:r>
          </a:p>
        </p:txBody>
      </p:sp>
      <p:pic>
        <p:nvPicPr>
          <p:cNvPr id="4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489" y="35395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8307" y="35395"/>
            <a:ext cx="2246312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358774" y="2054158"/>
            <a:ext cx="7229963" cy="4518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1-Manages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 search, issue, and return for students.</a:t>
            </a:r>
            <a:endParaRPr kumimoji="0" lang="en-US" sz="26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2-Handles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materials, journals, and advanced searches for researchers.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Integration: Both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 interact with the Catalog, Book, Author, and Genre classes to access and manage book information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Dependency: Student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Researcher classes depend on Catalog, which in turn depends on Book, Author, and Genre classes for data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consistency.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75" b="11764"/>
          <a:stretch/>
        </p:blipFill>
        <p:spPr>
          <a:xfrm>
            <a:off x="7522307" y="2023212"/>
            <a:ext cx="4572000" cy="417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80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39480F-DB71-9ED9-E572-A01657583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376" y="763580"/>
            <a:ext cx="10515600" cy="1325563"/>
          </a:xfrm>
        </p:spPr>
        <p:txBody>
          <a:bodyPr/>
          <a:lstStyle/>
          <a:p>
            <a:pPr algn="ctr"/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7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7905" y="188496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27783" y="256173"/>
            <a:ext cx="2246312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375138" y="2427272"/>
            <a:ext cx="8659447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needs for students and researchers, and define main classes like Book, Catalog, Author, Genre, and User.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 encapsulation to protect data, inheritance for user roles (Student and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Researcher).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module-wise designs—Module 1 for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students,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2 for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researchers —and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 relationships using UML class diagrams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sz="26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en-US" sz="26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sz="2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Tools and Technologies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sz="26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Umbrello</a:t>
            </a:r>
            <a:r>
              <a:rPr kumimoji="0" lang="en-US" sz="260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2.32.0</a:t>
            </a:r>
            <a:endParaRPr kumimoji="0" lang="en-US" sz="26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2" t="8889" r="15831" b="18861"/>
          <a:stretch/>
        </p:blipFill>
        <p:spPr>
          <a:xfrm>
            <a:off x="8840126" y="1727901"/>
            <a:ext cx="3133969" cy="495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45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2291" y="1185525"/>
            <a:ext cx="8459848" cy="1325563"/>
          </a:xfrm>
        </p:spPr>
        <p:txBody>
          <a:bodyPr>
            <a:normAutofit/>
          </a:bodyPr>
          <a:lstStyle/>
          <a:p>
            <a:r>
              <a:rPr lang="en-IN" sz="3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THE PROBLEM</a:t>
            </a:r>
            <a:endParaRPr lang="en-IN" sz="3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076" y="173181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45688" y="173181"/>
            <a:ext cx="2246312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48492" y="2590463"/>
            <a:ext cx="11777785" cy="3293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sz="2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Efficient book management and search are essential for students and researchers to save time and access accurate resources.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sz="2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catalog systems lack automation and flexibility, making it difficult to handle large and diverse collections.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sz="2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Applying OOP principles provides a scalable, maintainable, and reusable structure that enhances library system performance and user experience.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sz="2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supports academic growth by simplifying access to educational and research materials through organized data handling.</a:t>
            </a:r>
          </a:p>
        </p:txBody>
      </p:sp>
    </p:spTree>
    <p:extLst>
      <p:ext uri="{BB962C8B-B14F-4D97-AF65-F5344CB8AC3E}">
        <p14:creationId xmlns:p14="http://schemas.microsoft.com/office/powerpoint/2010/main" val="922502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FF0110-D7C5-88C4-B5B8-457192242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039" y="1919018"/>
            <a:ext cx="10515600" cy="932500"/>
          </a:xfrm>
        </p:spPr>
        <p:txBody>
          <a:bodyPr>
            <a:no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sz="3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 </a:t>
            </a:r>
            <a:r>
              <a:rPr 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 search, issue, and return for students.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xmlns="" id="{4A129723-56E4-59A6-9411-D7D83D295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665" y="3551938"/>
            <a:ext cx="570255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35892" y="3179347"/>
            <a:ext cx="985715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&amp; Core Concepts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Goal: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students to efficiently search, borrow, and return books while keeping track of availability and 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usage</a:t>
            </a:r>
            <a:r>
              <a:rPr lang="en-IN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Concepts Used: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Encapsulation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Securely store and manage book and student data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Polymorphism: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Search and catalog functions behave differently for students.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Integration: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Updates book status in real time with the main catalog.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Dependency Management: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Relies on catalog data for book availability and validation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10365" y="113693"/>
            <a:ext cx="2246312" cy="121735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xmlns="" id="{CAFF0110-D7C5-88C4-B5B8-457192242062}"/>
              </a:ext>
            </a:extLst>
          </p:cNvPr>
          <p:cNvSpPr txBox="1">
            <a:spLocks/>
          </p:cNvSpPr>
          <p:nvPr/>
        </p:nvSpPr>
        <p:spPr>
          <a:xfrm>
            <a:off x="606669" y="771139"/>
            <a:ext cx="10515600" cy="93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 - 1</a:t>
            </a:r>
            <a:endParaRPr lang="en-US" sz="3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397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747777" y="2010521"/>
            <a:ext cx="9225023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secure book catalog using Encapsulation to protect student and book data.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Applied Polymorphism in the search function to allow flexible search options (by title, author, or genre).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the borrowing and return workflow through automated catalog updates and fine calculation.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Recommended adding a notification feature to remind students about due dates and overdue fines.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Suggested future enhancement: integrate with an online book reservation and e-book access system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7905" y="188496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27783" y="256173"/>
            <a:ext cx="2246312" cy="14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2429178" y="613430"/>
            <a:ext cx="711605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Solutions &amp; Recommendations: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4156180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389C99-1D4C-0694-4BEF-F77437D00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331267"/>
            <a:ext cx="10515600" cy="27779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b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2"/>
          <p:cNvSpPr>
            <a:spLocks noGrp="1" noChangeArrowheads="1"/>
          </p:cNvSpPr>
          <p:nvPr>
            <p:ph sz="half" idx="1"/>
          </p:nvPr>
        </p:nvSpPr>
        <p:spPr bwMode="auto">
          <a:xfrm>
            <a:off x="1187939" y="2443957"/>
            <a:ext cx="9230619" cy="38010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successfully allows students to search, borrow, and return books efficiently.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Demonstrated correct application of Encapsulation and Polymorphism in class design.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accurate book tracking and reduced manual effort in record-keeping.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performance is smooth, with real-time catalog updates and secure data handling.</a:t>
            </a:r>
          </a:p>
        </p:txBody>
      </p:sp>
      <p:pic>
        <p:nvPicPr>
          <p:cNvPr id="6" name="Google Shape;103;p15">
            <a:extLst>
              <a:ext uri="{FF2B5EF4-FFF2-40B4-BE49-F238E27FC236}">
                <a16:creationId xmlns:a16="http://schemas.microsoft.com/office/drawing/2014/main" xmlns="" id="{2FA23CD7-C081-DFF2-AB1F-283126F2012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7905" y="188496"/>
            <a:ext cx="177800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04;p15">
            <a:extLst>
              <a:ext uri="{FF2B5EF4-FFF2-40B4-BE49-F238E27FC236}">
                <a16:creationId xmlns:a16="http://schemas.microsoft.com/office/drawing/2014/main" xmlns="" id="{7CE3CE0C-9F8D-F7E1-CAA9-6B3C6ADACA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27783" y="256173"/>
            <a:ext cx="2246312" cy="1422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5304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2397</TotalTime>
  <Words>964</Words>
  <Application>Microsoft Office PowerPoint</Application>
  <PresentationFormat>Widescreen</PresentationFormat>
  <Paragraphs>89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Wingdings</vt:lpstr>
      <vt:lpstr>Office Theme</vt:lpstr>
      <vt:lpstr>Library Catalog System</vt:lpstr>
      <vt:lpstr>INTRODUCTION</vt:lpstr>
      <vt:lpstr>PROBLEM STATEMENT</vt:lpstr>
      <vt:lpstr>PROJECT OBJECTIVES</vt:lpstr>
      <vt:lpstr>METHODOLOGY </vt:lpstr>
      <vt:lpstr>IMPORTANCE OF THE PROBLEM</vt:lpstr>
      <vt:lpstr>Manage book search, issue, and return for students.</vt:lpstr>
      <vt:lpstr>PowerPoint Presentation</vt:lpstr>
      <vt:lpstr>Result </vt:lpstr>
      <vt:lpstr>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MAINTENANCE USING MACHINE LEARNING IN MANUFACTURING</dc:title>
  <dc:creator>sainath reddy;saichanda2006@gmail.com</dc:creator>
  <cp:lastModifiedBy>Microsoft account</cp:lastModifiedBy>
  <cp:revision>86</cp:revision>
  <dcterms:created xsi:type="dcterms:W3CDTF">2024-03-18T10:52:49Z</dcterms:created>
  <dcterms:modified xsi:type="dcterms:W3CDTF">2025-10-10T17:24:17Z</dcterms:modified>
</cp:coreProperties>
</file>

<file path=docProps/thumbnail.jpeg>
</file>